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76" r:id="rId3"/>
  </p:sldMasterIdLst>
  <p:notesMasterIdLst>
    <p:notesMasterId r:id="rId8"/>
  </p:notesMasterIdLst>
  <p:sldIdLst>
    <p:sldId id="321" r:id="rId4"/>
    <p:sldId id="350" r:id="rId5"/>
    <p:sldId id="351" r:id="rId6"/>
    <p:sldId id="349" r:id="rId7"/>
  </p:sldIdLst>
  <p:sldSz cx="9144000" cy="6858000" type="screen4x3"/>
  <p:notesSz cx="6997700" cy="92837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00"/>
    <a:srgbClr val="283446"/>
    <a:srgbClr val="383838"/>
    <a:srgbClr val="6C82A7"/>
    <a:srgbClr val="3D4D69"/>
    <a:srgbClr val="1651A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1207" autoAdjust="0"/>
  </p:normalViewPr>
  <p:slideViewPr>
    <p:cSldViewPr snapToGrid="0">
      <p:cViewPr varScale="1">
        <p:scale>
          <a:sx n="106" d="100"/>
          <a:sy n="106" d="100"/>
        </p:scale>
        <p:origin x="1398" y="102"/>
      </p:cViewPr>
      <p:guideLst>
        <p:guide orient="horz" pos="1248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2"/>
    </p:cViewPr>
  </p:sorterViewPr>
  <p:notesViewPr>
    <p:cSldViewPr snapToGrid="0">
      <p:cViewPr varScale="1">
        <p:scale>
          <a:sx n="95" d="100"/>
          <a:sy n="95" d="100"/>
        </p:scale>
        <p:origin x="35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10EC277-59A5-497B-95E8-22712E16CDD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67781"/>
            <a:ext cx="5598160" cy="3655457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ADF12D30-99E2-4199-94C8-0A371D5E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4410076"/>
            <a:ext cx="5598160" cy="4803774"/>
          </a:xfrm>
        </p:spPr>
        <p:txBody>
          <a:bodyPr/>
          <a:lstStyle/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having me with you today.</a:t>
            </a:r>
          </a:p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brief provides details</a:t>
            </a:r>
            <a:r>
              <a:rPr lang="en-US" alt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expanding TRICARE coverage for National Guard and Reserve members.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E5D80-F783-4F97-817C-637ADBE2A4C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77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altLang="en-US" sz="9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TRICARE</a:t>
            </a:r>
            <a:r>
              <a:rPr lang="en-US" altLang="en-US" sz="93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our health care program for uniformed service members and their families around the world. </a:t>
            </a:r>
          </a:p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altLang="en-US" sz="93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vision is for TRICARE to be a world-class health care system that supports the military mission by fostering, protecting, sustaining and restoring health.</a:t>
            </a:r>
          </a:p>
          <a:p>
            <a:pPr marL="170901" marR="0" lvl="0" indent="-170901" algn="l" defTabSz="914400" rtl="0" eaLnBrk="0" fontAlgn="base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3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Defense Health Agency,</a:t>
            </a:r>
            <a:r>
              <a:rPr lang="en-US" sz="93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DHA, is modernizing the </a:t>
            </a:r>
            <a:r>
              <a:rPr lang="en-US" sz="93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Military Health System to better serve</a:t>
            </a:r>
            <a:r>
              <a:rPr lang="en-US" sz="93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our 9.4 million beneficiaries worldwide and respond to changes in law and policy. </a:t>
            </a:r>
          </a:p>
          <a:p>
            <a:pPr marL="170901" marR="0" lvl="0" indent="-170901" algn="l" defTabSz="914400" rtl="0" eaLnBrk="0" fontAlgn="base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3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Jan. 1, 2018, there will be several changes to your TRICARE benefit. As a TRICARE beneficiary, you can expect</a:t>
            </a:r>
            <a:r>
              <a:rPr lang="en-US" sz="93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modernized and easier to understand plan with:</a:t>
            </a:r>
            <a:r>
              <a:rPr lang="en-US" sz="93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6638" marR="0" lvl="1" indent="-170901" algn="l" defTabSz="914400" rtl="0" eaLnBrk="0" fontAlgn="base" latinLnBrk="0" hangingPunct="0">
              <a:buClrTx/>
              <a:buSzTx/>
              <a:buFont typeface="Symbol" panose="05050102010706020507" pitchFamily="18" charset="2"/>
              <a:buChar char="¾"/>
              <a:tabLst/>
              <a:defRPr/>
            </a:pPr>
            <a:r>
              <a:rPr lang="en-US" sz="9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benefit choices</a:t>
            </a:r>
          </a:p>
          <a:p>
            <a:pPr marL="626638" marR="0" lvl="1" indent="-170901" algn="l" defTabSz="914400" rtl="0" eaLnBrk="0" fontAlgn="base" latinLnBrk="0" hangingPunct="0">
              <a:buClrTx/>
              <a:buSzTx/>
              <a:buFont typeface="Symbol" panose="05050102010706020507" pitchFamily="18" charset="2"/>
              <a:buChar char="¾"/>
              <a:tabLst/>
              <a:defRPr/>
            </a:pPr>
            <a:r>
              <a:rPr lang="en-US" sz="9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access to care</a:t>
            </a:r>
          </a:p>
          <a:p>
            <a:pPr marL="626638" marR="0" lvl="1" indent="-170901" algn="l" defTabSz="914400" rtl="0" eaLnBrk="0" fontAlgn="base" latinLnBrk="0" hangingPunct="0">
              <a:buClrTx/>
              <a:buSzTx/>
              <a:buFont typeface="Symbol" panose="05050102010706020507" pitchFamily="18" charset="2"/>
              <a:buChar char="¾"/>
              <a:tabLst/>
              <a:defRPr/>
            </a:pPr>
            <a:r>
              <a:rPr lang="en-US" sz="9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cost-shares, and more </a:t>
            </a:r>
            <a:endParaRPr lang="en-US" sz="93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901" marR="0" lvl="0" indent="-170901" algn="l" defTabSz="914400" rtl="0" eaLnBrk="0" fontAlgn="base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3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brief outlines one of the changes you will notice in 2018 and</a:t>
            </a:r>
            <a:r>
              <a:rPr lang="en-US" sz="93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some recent updates to your TRICARE benefit that have already occurred. T</a:t>
            </a:r>
            <a:r>
              <a:rPr lang="en-US" altLang="en-US" sz="93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oday we will talk about expanded coverage for National Guard (NG) members when responding to state national disasters.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2D30-99E2-4199-94C8-0A371D5ED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on Active Guard Reserve (AGR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National Guard and Reserve members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active duty service members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ADSMs).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 on state active duty,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Guard and Reserve members may lose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TRICARE eligibility as an ADSM.  </a:t>
            </a:r>
          </a:p>
          <a:p>
            <a:pPr marL="171450" lvl="0" indent="-17145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during certain disaster response duty on state active duty orders, some National Guard and Reserve members and their families may continue to be covered as an ADSM under TRICARE.</a:t>
            </a:r>
          </a:p>
          <a:p>
            <a:pPr marL="171450" lvl="0" indent="-171450" fontAlgn="base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depends on whether:</a:t>
            </a:r>
          </a:p>
          <a:p>
            <a:pPr marL="628650" lvl="1" indent="-171450" fontAlgn="base" hangingPunct="0"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sponsor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Guard Reserve (AGR) duty prior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called to state active duty orders. </a:t>
            </a:r>
            <a:endParaRPr lang="en-US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state governor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(or Mayor of the District of Columbia or U.S. territory governor)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agrees to reimburse the Department of Defense for TRICARE coverage while National </a:t>
            </a:r>
            <a:r>
              <a:rPr lang="en-US" kern="1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Guard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Reserve </a:t>
            </a:r>
            <a:r>
              <a:rPr lang="en-US" kern="1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on state active duty orders.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are activated to participate in your state’s response to a natural disaster, c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heck with your unit’s personnel staff to know whether your unit is covered as ADSMs by TRICARE during your deployment.</a:t>
            </a:r>
          </a:p>
          <a:p>
            <a:r>
              <a:rPr lang="en-US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National Guard Bureau or your regional contractor will be able to answer questions regarding this benefit.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2D30-99E2-4199-94C8-0A371D5ED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more control over your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prepare for the upcoming changes to TRICARE by taking the following actions: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6638" lvl="1" indent="-170901" eaLnBrk="0" fontAlgn="base" hangingPunct="0">
              <a:buFont typeface="Symbol" panose="05050102010706020507" pitchFamily="18" charset="2"/>
              <a:buChar char="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contact information in the Defense Enrollment Eligibility Reporting System, or DEERS, for you and your family.</a:t>
            </a: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www.dmdc.osd.mil/milconnect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1-800-538-9552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(TTY/TDD: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1-866-363-2883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to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1-800-336-4416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6638" lvl="1" indent="-170901" eaLnBrk="0" fontAlgn="base" hangingPunct="0">
              <a:buFont typeface="Symbol" panose="05050102010706020507" pitchFamily="18" charset="2"/>
              <a:buChar char="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for email updates at FEDVIP website</a:t>
            </a: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http://tricare.benefeds.com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sign up for email updates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6638" lvl="1" indent="-170901" eaLnBrk="0" fontAlgn="base" hangingPunct="0">
              <a:buFont typeface="Symbol" panose="05050102010706020507" pitchFamily="18" charset="2"/>
              <a:buChar char="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TRICARE website.    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www.tricare.mil/changes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4387" lvl="2" indent="-17145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for email alerts about the changes at the link available at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www.tricare.mil/changes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will get an email anytime this page 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E5D80-F783-4F97-817C-637ADBE2A4C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38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612" y="4254544"/>
            <a:ext cx="6533738" cy="305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31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6337300"/>
            <a:ext cx="57118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463"/>
            <a:ext cx="8229600" cy="4457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125CFE4-66D6-9149-8E56-D2CC60133409}" type="slidenum">
              <a:rPr lang="en-US" altLang="en-US"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7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79360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8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436E8E-6DD6-431B-9463-3D8A8BF87705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516A3-40AB-43CC-918D-4BD0353A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4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981612" y="4254544"/>
            <a:ext cx="6533738" cy="305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2" y="380999"/>
            <a:ext cx="8381996" cy="6103621"/>
          </a:xfrm>
          <a:prstGeom prst="rect">
            <a:avLst/>
          </a:prstGeom>
          <a:noFill/>
          <a:ln w="12700">
            <a:solidFill>
              <a:srgbClr val="7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01" y="1285094"/>
            <a:ext cx="5213798" cy="28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0" algn="l" defTabSz="457200" rtl="0" eaLnBrk="1" latinLnBrk="0" hangingPunct="1">
        <a:lnSpc>
          <a:spcPct val="90000"/>
        </a:lnSpc>
        <a:spcBef>
          <a:spcPct val="0"/>
        </a:spcBef>
        <a:buNone/>
        <a:defRPr lang="en-US" sz="1400" b="1" kern="1200" dirty="0">
          <a:solidFill>
            <a:srgbClr val="38383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2" y="380999"/>
            <a:ext cx="8381996" cy="0"/>
          </a:xfrm>
          <a:prstGeom prst="line">
            <a:avLst/>
          </a:prstGeom>
          <a:ln>
            <a:solidFill>
              <a:srgbClr val="7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1002" y="1157342"/>
            <a:ext cx="8381996" cy="0"/>
          </a:xfrm>
          <a:prstGeom prst="line">
            <a:avLst/>
          </a:prstGeom>
          <a:ln>
            <a:solidFill>
              <a:srgbClr val="7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673485" y="478006"/>
            <a:ext cx="2080051" cy="577780"/>
          </a:xfrm>
          <a:prstGeom prst="rect">
            <a:avLst/>
          </a:prstGeom>
          <a:solidFill>
            <a:srgbClr val="7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73485" y="578696"/>
            <a:ext cx="20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6292483" cy="79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497" y="6332427"/>
            <a:ext cx="8316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3A610C0-02EA-4B31-808B-9D7ADC590237}" type="slidenum">
              <a:rPr 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4376" y="6324621"/>
            <a:ext cx="6999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Command Campaign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 of TRICARE</a:t>
            </a:r>
            <a:r>
              <a:rPr lang="en-US" sz="1400" baseline="2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3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algn="l" defTabSz="457200" rtl="0" eaLnBrk="1" latinLnBrk="0" hangingPunct="1">
        <a:lnSpc>
          <a:spcPct val="90000"/>
        </a:lnSpc>
        <a:spcBef>
          <a:spcPct val="0"/>
        </a:spcBef>
        <a:buNone/>
        <a:defRPr lang="en-US" sz="2400" b="1" i="0" u="none" kern="1200" dirty="0">
          <a:solidFill>
            <a:srgbClr val="28344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8229600" y="6494463"/>
            <a:ext cx="755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106F48C-61F4-46CC-84A7-13959BF95AD2}" type="slidenum">
              <a:rPr lang="en-US" altLang="en-US" sz="1600" b="1" smtClean="0">
                <a:solidFill>
                  <a:srgbClr val="FFFFFF"/>
                </a:solidFill>
                <a:ea typeface="MS PGothic" panose="020B0600070205080204" pitchFamily="34" charset="-128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00" b="1" dirty="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125" y="6143625"/>
            <a:ext cx="671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TRICARE is a registered trademark of the Department of Defense, Defense Health Agency. All rights reserved. </a:t>
            </a:r>
            <a:endParaRPr lang="en-US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6142" y="4165600"/>
            <a:ext cx="787400" cy="479989"/>
          </a:xfrm>
          <a:prstGeom prst="rect">
            <a:avLst/>
          </a:prstGeom>
          <a:solidFill>
            <a:srgbClr val="2834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MHS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0497" y="579550"/>
            <a:ext cx="24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Updated August 2018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41" y="4223548"/>
            <a:ext cx="4801919" cy="394948"/>
          </a:xfrm>
        </p:spPr>
        <p:txBody>
          <a:bodyPr>
            <a:noAutofit/>
          </a:bodyPr>
          <a:lstStyle/>
          <a:p>
            <a:r>
              <a:rPr lang="en-US" sz="2000" dirty="0" smtClean="0"/>
              <a:t>Expanded Coverage for National Guard and Reserve Members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118492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93" y="3663194"/>
            <a:ext cx="58849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TRICARE IS CHANGING</a:t>
            </a:r>
          </a:p>
          <a:p>
            <a:pPr algn="ctr"/>
            <a:r>
              <a:rPr lang="en-US" sz="1400" dirty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Coverage During </a:t>
            </a:r>
            <a:r>
              <a:rPr lang="en-US" sz="1400" dirty="0" smtClean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1400" dirty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</a:t>
            </a:r>
            <a:r>
              <a:rPr lang="en-US" sz="1400" dirty="0" smtClean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</a:t>
            </a:r>
          </a:p>
          <a:p>
            <a:pPr algn="ctr"/>
            <a:r>
              <a:rPr lang="en-US" b="1" dirty="0" smtClean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READY?</a:t>
            </a:r>
            <a:endParaRPr lang="en-US" sz="2000" b="1" dirty="0" smtClean="0">
              <a:solidFill>
                <a:srgbClr val="2834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2834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today!</a:t>
            </a:r>
          </a:p>
          <a:p>
            <a:endParaRPr lang="en-US" sz="900" b="1" dirty="0">
              <a:solidFill>
                <a:srgbClr val="28344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 title="Decorative element"/>
          <p:cNvGrpSpPr/>
          <p:nvPr/>
        </p:nvGrpSpPr>
        <p:grpSpPr>
          <a:xfrm>
            <a:off x="4159837" y="3247711"/>
            <a:ext cx="841712" cy="200883"/>
            <a:chOff x="4164672" y="3096182"/>
            <a:chExt cx="841712" cy="200883"/>
          </a:xfrm>
        </p:grpSpPr>
        <p:sp>
          <p:nvSpPr>
            <p:cNvPr id="14" name="5-Point Star 13"/>
            <p:cNvSpPr/>
            <p:nvPr/>
          </p:nvSpPr>
          <p:spPr>
            <a:xfrm>
              <a:off x="4805502" y="3096182"/>
              <a:ext cx="200882" cy="200882"/>
            </a:xfrm>
            <a:prstGeom prst="star5">
              <a:avLst/>
            </a:prstGeom>
            <a:solidFill>
              <a:schemeClr val="bg1"/>
            </a:solidFill>
            <a:ln w="28575">
              <a:solidFill>
                <a:srgbClr val="7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471559" y="3096183"/>
              <a:ext cx="200882" cy="200882"/>
            </a:xfrm>
            <a:prstGeom prst="star5">
              <a:avLst/>
            </a:prstGeom>
            <a:solidFill>
              <a:schemeClr val="bg1"/>
            </a:solidFill>
            <a:ln w="28575">
              <a:solidFill>
                <a:srgbClr val="7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164672" y="3096182"/>
              <a:ext cx="200882" cy="200882"/>
            </a:xfrm>
            <a:prstGeom prst="star5">
              <a:avLst/>
            </a:prstGeom>
            <a:solidFill>
              <a:schemeClr val="bg1"/>
            </a:solidFill>
            <a:ln w="28575">
              <a:solidFill>
                <a:srgbClr val="7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 During </a:t>
            </a:r>
            <a:br>
              <a:rPr lang="en-US" dirty="0" smtClean="0"/>
            </a:br>
            <a:r>
              <a:rPr lang="en-US" dirty="0" smtClean="0"/>
              <a:t>State Disaster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69593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placed on state active duty orders for a disaster response, you and your family may be eligible for active duty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benefits.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eligible:</a:t>
            </a:r>
          </a:p>
          <a:p>
            <a:pPr lvl="1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have been on Active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 Reserve (AGR) duty prior to being called to state active duty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orders.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governor of your state (or the Mayor of the District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Columbia or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 of your U.S.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territory)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declare extending coverage and agree to reimburse DoD for all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during the disaster response.</a:t>
            </a:r>
          </a:p>
        </p:txBody>
      </p:sp>
      <p:pic>
        <p:nvPicPr>
          <p:cNvPr id="5" name="Picture 4" descr="Soldiers lifting packs of water bott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27" y="1825625"/>
            <a:ext cx="3647039" cy="2425281"/>
          </a:xfrm>
          <a:prstGeom prst="rect">
            <a:avLst/>
          </a:prstGeom>
        </p:spPr>
      </p:pic>
      <p:cxnSp>
        <p:nvCxnSpPr>
          <p:cNvPr id="7" name="Straight Connector 6" descr="photo border"/>
          <p:cNvCxnSpPr/>
          <p:nvPr/>
        </p:nvCxnSpPr>
        <p:spPr>
          <a:xfrm>
            <a:off x="5063327" y="4250906"/>
            <a:ext cx="3647039" cy="0"/>
          </a:xfrm>
          <a:prstGeom prst="line">
            <a:avLst/>
          </a:prstGeom>
          <a:ln w="57150">
            <a:solidFill>
              <a:srgbClr val="7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1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for the changes now by: 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Updating your contact information in 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Defense Enrollment Eligibility Reporting System (DEERS)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 and your family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www.dmdc.osd.mil/milconnect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1-800-538-9552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(TTY/TDD: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1-866-363-2883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Fax updates to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1-831-655-8317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Signing up for email updates at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FEDVIP website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http://tricare.benefeds.com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sign up for email updates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TRICARE website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www.tricare.mil/changes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up for email alerts about the changes to get an email anytime this page is updated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32&quot;&gt;&lt;/object&gt;&lt;object type=&quot;2&quot; unique_id=&quot;10133&quot;&gt;&lt;object type=&quot;3&quot; unique_id=&quot;10134&quot;&gt;&lt;property id=&quot;20148&quot; value=&quot;5&quot;/&gt;&lt;property id=&quot;20300&quot; value=&quot;Slide 1&quot;/&gt;&lt;property id=&quot;20307&quot; value=&quot;257&quot;/&gt;&lt;/object&gt;&lt;object type=&quot;3&quot; unique_id=&quot;10135&quot;&gt;&lt;property id=&quot;20148&quot; value=&quot;5&quot;/&gt;&lt;property id=&quot;20300&quot; value=&quot;Slide 2&quot;/&gt;&lt;property id=&quot;20307&quot; value=&quot;259&quot;/&gt;&lt;/object&gt;&lt;object type=&quot;3&quot; unique_id=&quot;10138&quot;&gt;&lt;property id=&quot;20148&quot; value=&quot;5&quot;/&gt;&lt;property id=&quot;20300&quot; value=&quot;Slide 3&quot;/&gt;&lt;property id=&quot;20307&quot; value=&quot;262&quot;/&gt;&lt;/object&gt;&lt;object type=&quot;3&quot; unique_id=&quot;10319&quot;&gt;&lt;property id=&quot;20148&quot; value=&quot;5&quot;/&gt;&lt;property id=&quot;20300&quot; value=&quot;Slide 4&quot;/&gt;&lt;property id=&quot;20307&quot; value=&quot;274&quot;/&gt;&lt;/object&gt;&lt;object type=&quot;3&quot; unique_id=&quot;10320&quot;&gt;&lt;property id=&quot;20148&quot; value=&quot;5&quot;/&gt;&lt;property id=&quot;20300&quot; value=&quot;Slide 5&quot;/&gt;&lt;property id=&quot;20307&quot; value=&quot;272&quot;/&gt;&lt;/object&gt;&lt;object type=&quot;3&quot; unique_id=&quot;10321&quot;&gt;&lt;property id=&quot;20148&quot; value=&quot;5&quot;/&gt;&lt;property id=&quot;20300&quot; value=&quot;Slide 6&quot;/&gt;&lt;property id=&quot;20307&quot; value=&quot;269&quot;/&gt;&lt;/object&gt;&lt;object type=&quot;3&quot; unique_id=&quot;10322&quot;&gt;&lt;property id=&quot;20148&quot; value=&quot;5&quot;/&gt;&lt;property id=&quot;20300&quot; value=&quot;Slide 7&quot;/&gt;&lt;property id=&quot;20307&quot; value=&quot;270&quot;/&gt;&lt;/object&gt;&lt;object type=&quot;3&quot; unique_id=&quot;10323&quot;&gt;&lt;property id=&quot;20148&quot; value=&quot;5&quot;/&gt;&lt;property id=&quot;20300&quot; value=&quot;Slide 8&quot;/&gt;&lt;property id=&quot;20307&quot; value=&quot;271&quot;/&gt;&lt;/object&gt;&lt;object type=&quot;3&quot; unique_id=&quot;10428&quot;&gt;&lt;property id=&quot;20148&quot; value=&quot;5&quot;/&gt;&lt;property id=&quot;20300&quot; value=&quot;Slide 9&quot;/&gt;&lt;property id=&quot;20307&quot; value=&quot;276&quot;/&gt;&lt;/object&gt;&lt;object type=&quot;3&quot; unique_id=&quot;10429&quot;&gt;&lt;property id=&quot;20148&quot; value=&quot;5&quot;/&gt;&lt;property id=&quot;20300&quot; value=&quot;Slide 10&quot;/&gt;&lt;property id=&quot;20307&quot; value=&quot;277&quot;/&gt;&lt;/object&gt;&lt;object type=&quot;3&quot; unique_id=&quot;10430&quot;&gt;&lt;property id=&quot;20148&quot; value=&quot;5&quot;/&gt;&lt;property id=&quot;20300&quot; value=&quot;Slide 11&quot;/&gt;&lt;property id=&quot;20307&quot; value=&quot;278&quot;/&gt;&lt;/object&gt;&lt;object type=&quot;3&quot; unique_id=&quot;10431&quot;&gt;&lt;property id=&quot;20148&quot; value=&quot;5&quot;/&gt;&lt;property id=&quot;20300&quot; value=&quot;Slide 16&quot;/&gt;&lt;property id=&quot;20307&quot; value=&quot;275&quot;/&gt;&lt;/object&gt;&lt;object type=&quot;3&quot; unique_id=&quot;10432&quot;&gt;&lt;property id=&quot;20148&quot; value=&quot;5&quot;/&gt;&lt;property id=&quot;20300&quot; value=&quot;Slide 24&quot;/&gt;&lt;property id=&quot;20307&quot; value=&quot;279&quot;/&gt;&lt;/object&gt;&lt;object type=&quot;3&quot; unique_id=&quot;10433&quot;&gt;&lt;property id=&quot;20148&quot; value=&quot;5&quot;/&gt;&lt;property id=&quot;20300&quot; value=&quot;Slide 18&quot;/&gt;&lt;property id=&quot;20307&quot; value=&quot;280&quot;/&gt;&lt;/object&gt;&lt;object type=&quot;3&quot; unique_id=&quot;11236&quot;&gt;&lt;property id=&quot;20148&quot; value=&quot;5&quot;/&gt;&lt;property id=&quot;20300&quot; value=&quot;Slide 13&quot;/&gt;&lt;property id=&quot;20307&quot; value=&quot;288&quot;/&gt;&lt;/object&gt;&lt;object type=&quot;3&quot; unique_id=&quot;11237&quot;&gt;&lt;property id=&quot;20148&quot; value=&quot;5&quot;/&gt;&lt;property id=&quot;20300&quot; value=&quot;Slide 17&quot;/&gt;&lt;property id=&quot;20307&quot; value=&quot;289&quot;/&gt;&lt;/object&gt;&lt;object type=&quot;3&quot; unique_id=&quot;11463&quot;&gt;&lt;property id=&quot;20148&quot; value=&quot;5&quot;/&gt;&lt;property id=&quot;20300&quot; value=&quot;Slide 29&quot;/&gt;&lt;property id=&quot;20307&quot; value=&quot;290&quot;/&gt;&lt;/object&gt;&lt;object type=&quot;3&quot; unique_id=&quot;11464&quot;&gt;&lt;property id=&quot;20148&quot; value=&quot;5&quot;/&gt;&lt;property id=&quot;20300&quot; value=&quot;Slide 14&quot;/&gt;&lt;property id=&quot;20307&quot; value=&quot;294&quot;/&gt;&lt;/object&gt;&lt;object type=&quot;3&quot; unique_id=&quot;11465&quot;&gt;&lt;property id=&quot;20148&quot; value=&quot;5&quot;/&gt;&lt;property id=&quot;20300&quot; value=&quot;Slide 15&quot;/&gt;&lt;property id=&quot;20307&quot; value=&quot;295&quot;/&gt;&lt;/object&gt;&lt;object type=&quot;3&quot; unique_id=&quot;11466&quot;&gt;&lt;property id=&quot;20148&quot; value=&quot;5&quot;/&gt;&lt;property id=&quot;20300&quot; value=&quot;Slide 19&quot;/&gt;&lt;property id=&quot;20307&quot; value=&quot;296&quot;/&gt;&lt;/object&gt;&lt;object type=&quot;3&quot; unique_id=&quot;11467&quot;&gt;&lt;property id=&quot;20148&quot; value=&quot;5&quot;/&gt;&lt;property id=&quot;20300&quot; value=&quot;Slide 20&quot;/&gt;&lt;property id=&quot;20307&quot; value=&quot;297&quot;/&gt;&lt;/object&gt;&lt;object type=&quot;3&quot; unique_id=&quot;11468&quot;&gt;&lt;property id=&quot;20148&quot; value=&quot;5&quot;/&gt;&lt;property id=&quot;20300&quot; value=&quot;Slide 21&quot;/&gt;&lt;property id=&quot;20307&quot; value=&quot;298&quot;/&gt;&lt;/object&gt;&lt;object type=&quot;3&quot; unique_id=&quot;11469&quot;&gt;&lt;property id=&quot;20148&quot; value=&quot;5&quot;/&gt;&lt;property id=&quot;20300&quot; value=&quot;Slide 22&quot;/&gt;&lt;property id=&quot;20307&quot; value=&quot;299&quot;/&gt;&lt;/object&gt;&lt;object type=&quot;3&quot; unique_id=&quot;11470&quot;&gt;&lt;property id=&quot;20148&quot; value=&quot;5&quot;/&gt;&lt;property id=&quot;20300&quot; value=&quot;Slide 25&quot;/&gt;&lt;property id=&quot;20307&quot; value=&quot;291&quot;/&gt;&lt;/object&gt;&lt;object type=&quot;3&quot; unique_id=&quot;11472&quot;&gt;&lt;property id=&quot;20148&quot; value=&quot;5&quot;/&gt;&lt;property id=&quot;20300&quot; value=&quot;Slide 30&quot;/&gt;&lt;property id=&quot;20307&quot; value=&quot;293&quot;/&gt;&lt;/object&gt;&lt;object type=&quot;3&quot; unique_id=&quot;11632&quot;&gt;&lt;property id=&quot;20148&quot; value=&quot;5&quot;/&gt;&lt;property id=&quot;20300&quot; value=&quot;Slide 23&quot;/&gt;&lt;property id=&quot;20307&quot; value=&quot;300&quot;/&gt;&lt;/object&gt;&lt;object type=&quot;3&quot; unique_id=&quot;11732&quot;&gt;&lt;property id=&quot;20148&quot; value=&quot;5&quot;/&gt;&lt;property id=&quot;20300&quot; value=&quot;Slide 12&quot;/&gt;&lt;property id=&quot;20307&quot; value=&quot;301&quot;/&gt;&lt;/object&gt;&lt;object type=&quot;3&quot; unique_id=&quot;12562&quot;&gt;&lt;property id=&quot;20148&quot; value=&quot;5&quot;/&gt;&lt;property id=&quot;20300&quot; value=&quot;Slide 26&quot;/&gt;&lt;property id=&quot;20307&quot; value=&quot;302&quot;/&gt;&lt;/object&gt;&lt;object type=&quot;3&quot; unique_id=&quot;12563&quot;&gt;&lt;property id=&quot;20148&quot; value=&quot;5&quot;/&gt;&lt;property id=&quot;20300&quot; value=&quot;Slide 27&quot;/&gt;&lt;property id=&quot;20307&quot; value=&quot;303&quot;/&gt;&lt;/object&gt;&lt;object type=&quot;3&quot; unique_id=&quot;12564&quot;&gt;&lt;property id=&quot;20148&quot; value=&quot;5&quot;/&gt;&lt;property id=&quot;20300&quot; value=&quot;Slide 28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 Information and Assistance">
  <a:themeElements>
    <a:clrScheme name="TRICARE">
      <a:dk1>
        <a:srgbClr val="545456"/>
      </a:dk1>
      <a:lt1>
        <a:sysClr val="window" lastClr="FFFFFF"/>
      </a:lt1>
      <a:dk2>
        <a:srgbClr val="14377D"/>
      </a:dk2>
      <a:lt2>
        <a:srgbClr val="EAF3DC"/>
      </a:lt2>
      <a:accent1>
        <a:srgbClr val="009DDE"/>
      </a:accent1>
      <a:accent2>
        <a:srgbClr val="EA7425"/>
      </a:accent2>
      <a:accent3>
        <a:srgbClr val="14377D"/>
      </a:accent3>
      <a:accent4>
        <a:srgbClr val="006BB6"/>
      </a:accent4>
      <a:accent5>
        <a:srgbClr val="BC243D"/>
      </a:accent5>
      <a:accent6>
        <a:srgbClr val="FFD600"/>
      </a:accent6>
      <a:hlink>
        <a:srgbClr val="FFF5BF"/>
      </a:hlink>
      <a:folHlink>
        <a:srgbClr val="ABDD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6189</TotalTime>
  <Words>731</Words>
  <Application>Microsoft Office PowerPoint</Application>
  <PresentationFormat>On-screen Show (4:3)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Symbol</vt:lpstr>
      <vt:lpstr>Tahoma</vt:lpstr>
      <vt:lpstr>Times New Roman</vt:lpstr>
      <vt:lpstr>Custom Design</vt:lpstr>
      <vt:lpstr>Office Theme</vt:lpstr>
      <vt:lpstr>For Information and Assistance</vt:lpstr>
      <vt:lpstr>Expanded Coverage for National Guard and Reserve Members</vt:lpstr>
      <vt:lpstr>TODAY’S AGENDA </vt:lpstr>
      <vt:lpstr>Coverage During  State Disaster Response</vt:lpstr>
      <vt:lpstr>PREPARE TODAY!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McGuire, Kimberly</dc:creator>
  <cp:lastModifiedBy>Roeder, Nicholas, CTR, DHA</cp:lastModifiedBy>
  <cp:revision>260</cp:revision>
  <cp:lastPrinted>2017-09-06T13:22:50Z</cp:lastPrinted>
  <dcterms:created xsi:type="dcterms:W3CDTF">2017-08-03T16:32:24Z</dcterms:created>
  <dcterms:modified xsi:type="dcterms:W3CDTF">2018-09-28T15:54:56Z</dcterms:modified>
</cp:coreProperties>
</file>